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10.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11.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hyperlink" Target="https://snyk.io/articles/Cultivating-DevSecOps-Culture-Real-world-implementations/" TargetMode="External"/><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Shayla Vincent</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6" name="Audio 35">
            <a:hlinkClick r:id="" action="ppaction://media"/>
            <a:extLst>
              <a:ext uri="{FF2B5EF4-FFF2-40B4-BE49-F238E27FC236}">
                <a16:creationId xmlns:a16="http://schemas.microsoft.com/office/drawing/2014/main" id="{85BDDF18-4469-80F6-CE8F-00D022EA5A8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98"/>
    </mc:Choice>
    <mc:Fallback>
      <p:transition spd="slow" advTm="10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49143-87E5-E4E2-C5C1-E23FFFAB2C7E}"/>
              </a:ext>
            </a:extLst>
          </p:cNvPr>
          <p:cNvSpPr>
            <a:spLocks noGrp="1"/>
          </p:cNvSpPr>
          <p:nvPr>
            <p:ph type="title"/>
          </p:nvPr>
        </p:nvSpPr>
        <p:spPr/>
        <p:txBody>
          <a:bodyPr>
            <a:normAutofit/>
          </a:bodyPr>
          <a:lstStyle/>
          <a:p>
            <a:r>
              <a:rPr lang="en-US" dirty="0"/>
              <a:t>Verify adding five values to empty collection</a:t>
            </a:r>
          </a:p>
        </p:txBody>
      </p:sp>
      <p:pic>
        <p:nvPicPr>
          <p:cNvPr id="5" name="Picture 4">
            <a:extLst>
              <a:ext uri="{FF2B5EF4-FFF2-40B4-BE49-F238E27FC236}">
                <a16:creationId xmlns:a16="http://schemas.microsoft.com/office/drawing/2014/main" id="{F323F956-B2B9-1802-067E-C7F994BDA0A8}"/>
              </a:ext>
            </a:extLst>
          </p:cNvPr>
          <p:cNvPicPr>
            <a:picLocks noChangeAspect="1"/>
          </p:cNvPicPr>
          <p:nvPr/>
        </p:nvPicPr>
        <p:blipFill>
          <a:blip r:embed="rId4"/>
          <a:stretch>
            <a:fillRect/>
          </a:stretch>
        </p:blipFill>
        <p:spPr>
          <a:xfrm>
            <a:off x="4050859" y="2804147"/>
            <a:ext cx="4810796" cy="3219899"/>
          </a:xfrm>
          <a:prstGeom prst="rect">
            <a:avLst/>
          </a:prstGeom>
        </p:spPr>
      </p:pic>
      <p:pic>
        <p:nvPicPr>
          <p:cNvPr id="7" name="Audio 6">
            <a:hlinkClick r:id="" action="ppaction://media"/>
            <a:extLst>
              <a:ext uri="{FF2B5EF4-FFF2-40B4-BE49-F238E27FC236}">
                <a16:creationId xmlns:a16="http://schemas.microsoft.com/office/drawing/2014/main" id="{83B58394-4745-51D0-522F-141DCD853EF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5203898"/>
      </p:ext>
    </p:extLst>
  </p:cSld>
  <p:clrMapOvr>
    <a:masterClrMapping/>
  </p:clrMapOvr>
  <mc:AlternateContent xmlns:mc="http://schemas.openxmlformats.org/markup-compatibility/2006">
    <mc:Choice xmlns:p14="http://schemas.microsoft.com/office/powerpoint/2010/main" Requires="p14">
      <p:transition spd="slow" p14:dur="2000" advTm="8737"/>
    </mc:Choice>
    <mc:Fallback>
      <p:transition spd="slow" advTm="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14AD-3C27-E39C-2AD1-398F17FA6FB2}"/>
              </a:ext>
            </a:extLst>
          </p:cNvPr>
          <p:cNvSpPr>
            <a:spLocks noGrp="1"/>
          </p:cNvSpPr>
          <p:nvPr>
            <p:ph type="title"/>
          </p:nvPr>
        </p:nvSpPr>
        <p:spPr/>
        <p:txBody>
          <a:bodyPr>
            <a:normAutofit/>
          </a:bodyPr>
          <a:lstStyle/>
          <a:p>
            <a:r>
              <a:rPr lang="en-US" dirty="0"/>
              <a:t>Verify resizing increases the collection</a:t>
            </a:r>
          </a:p>
        </p:txBody>
      </p:sp>
      <p:pic>
        <p:nvPicPr>
          <p:cNvPr id="5" name="Picture 4">
            <a:extLst>
              <a:ext uri="{FF2B5EF4-FFF2-40B4-BE49-F238E27FC236}">
                <a16:creationId xmlns:a16="http://schemas.microsoft.com/office/drawing/2014/main" id="{05EA838D-6950-9A29-604B-A57EE111E293}"/>
              </a:ext>
            </a:extLst>
          </p:cNvPr>
          <p:cNvPicPr>
            <a:picLocks noChangeAspect="1"/>
          </p:cNvPicPr>
          <p:nvPr/>
        </p:nvPicPr>
        <p:blipFill>
          <a:blip r:embed="rId4"/>
          <a:stretch>
            <a:fillRect/>
          </a:stretch>
        </p:blipFill>
        <p:spPr>
          <a:xfrm>
            <a:off x="3214285" y="2862061"/>
            <a:ext cx="5763429" cy="2886478"/>
          </a:xfrm>
          <a:prstGeom prst="rect">
            <a:avLst/>
          </a:prstGeom>
        </p:spPr>
      </p:pic>
      <p:pic>
        <p:nvPicPr>
          <p:cNvPr id="7" name="Audio 6">
            <a:hlinkClick r:id="" action="ppaction://media"/>
            <a:extLst>
              <a:ext uri="{FF2B5EF4-FFF2-40B4-BE49-F238E27FC236}">
                <a16:creationId xmlns:a16="http://schemas.microsoft.com/office/drawing/2014/main" id="{407C5920-1325-496F-DA7F-B5E8D82CEAA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9776769"/>
      </p:ext>
    </p:extLst>
  </p:cSld>
  <p:clrMapOvr>
    <a:masterClrMapping/>
  </p:clrMapOvr>
  <mc:AlternateContent xmlns:mc="http://schemas.openxmlformats.org/markup-compatibility/2006">
    <mc:Choice xmlns:p14="http://schemas.microsoft.com/office/powerpoint/2010/main" Requires="p14">
      <p:transition spd="slow" p14:dur="2000" advTm="26829"/>
    </mc:Choice>
    <mc:Fallback>
      <p:transition spd="slow" advTm="2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1DAF-BE23-6B05-8663-204B26129895}"/>
              </a:ext>
            </a:extLst>
          </p:cNvPr>
          <p:cNvSpPr>
            <a:spLocks noGrp="1"/>
          </p:cNvSpPr>
          <p:nvPr>
            <p:ph type="title"/>
          </p:nvPr>
        </p:nvSpPr>
        <p:spPr/>
        <p:txBody>
          <a:bodyPr/>
          <a:lstStyle/>
          <a:p>
            <a:r>
              <a:rPr lang="en-US" dirty="0"/>
              <a:t>Verify out of range exception</a:t>
            </a:r>
          </a:p>
        </p:txBody>
      </p:sp>
      <p:pic>
        <p:nvPicPr>
          <p:cNvPr id="7" name="Picture 6">
            <a:extLst>
              <a:ext uri="{FF2B5EF4-FFF2-40B4-BE49-F238E27FC236}">
                <a16:creationId xmlns:a16="http://schemas.microsoft.com/office/drawing/2014/main" id="{EEC20C87-96F4-091F-CF2D-83AC9430B2C0}"/>
              </a:ext>
            </a:extLst>
          </p:cNvPr>
          <p:cNvPicPr>
            <a:picLocks noChangeAspect="1"/>
          </p:cNvPicPr>
          <p:nvPr/>
        </p:nvPicPr>
        <p:blipFill>
          <a:blip r:embed="rId4"/>
          <a:stretch>
            <a:fillRect/>
          </a:stretch>
        </p:blipFill>
        <p:spPr>
          <a:xfrm>
            <a:off x="2456942" y="2547814"/>
            <a:ext cx="7278116" cy="1762371"/>
          </a:xfrm>
          <a:prstGeom prst="rect">
            <a:avLst/>
          </a:prstGeom>
        </p:spPr>
      </p:pic>
      <p:pic>
        <p:nvPicPr>
          <p:cNvPr id="9" name="Audio 8">
            <a:hlinkClick r:id="" action="ppaction://media"/>
            <a:extLst>
              <a:ext uri="{FF2B5EF4-FFF2-40B4-BE49-F238E27FC236}">
                <a16:creationId xmlns:a16="http://schemas.microsoft.com/office/drawing/2014/main" id="{A94B1C33-CF1E-5E25-27DD-031BFAC86A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198524"/>
      </p:ext>
    </p:extLst>
  </p:cSld>
  <p:clrMapOvr>
    <a:masterClrMapping/>
  </p:clrMapOvr>
  <mc:AlternateContent xmlns:mc="http://schemas.openxmlformats.org/markup-compatibility/2006">
    <mc:Choice xmlns:p14="http://schemas.microsoft.com/office/powerpoint/2010/main" Requires="p14">
      <p:transition spd="slow" p14:dur="2000" advTm="23263"/>
    </mc:Choice>
    <mc:Fallback>
      <p:transition spd="slow" advTm="23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3C6EB6D-5DEA-E0B9-727E-CD2BF51CBC1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930"/>
    </mc:Choice>
    <mc:Fallback>
      <p:transition spd="slow" advTm="13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a:extLst>
              <a:ext uri="{FF2B5EF4-FFF2-40B4-BE49-F238E27FC236}">
                <a16:creationId xmlns:a16="http://schemas.microsoft.com/office/drawing/2014/main" id="{1AEC082D-1DE4-FE3F-C311-9783F017A283}"/>
              </a:ext>
            </a:extLst>
          </p:cNvPr>
          <p:cNvPicPr preferRelativeResize="0">
            <a:picLocks/>
          </p:cNvPicPr>
          <p:nvPr/>
        </p:nvPicPr>
        <p:blipFill rotWithShape="1">
          <a:blip r:embed="rId7">
            <a:alphaModFix/>
          </a:blip>
          <a:srcRect/>
          <a:stretch/>
        </p:blipFill>
        <p:spPr>
          <a:xfrm>
            <a:off x="3085677" y="1774270"/>
            <a:ext cx="6210723" cy="3151134"/>
          </a:xfrm>
          <a:prstGeom prst="rect">
            <a:avLst/>
          </a:prstGeom>
          <a:noFill/>
          <a:ln>
            <a:noFill/>
          </a:ln>
        </p:spPr>
      </p:pic>
      <p:sp>
        <p:nvSpPr>
          <p:cNvPr id="3" name="Rectangle: Rounded Corners 2">
            <a:extLst>
              <a:ext uri="{FF2B5EF4-FFF2-40B4-BE49-F238E27FC236}">
                <a16:creationId xmlns:a16="http://schemas.microsoft.com/office/drawing/2014/main" id="{9AFE974A-2FD8-7DC1-6455-E053A1DBD80F}"/>
              </a:ext>
            </a:extLst>
          </p:cNvPr>
          <p:cNvSpPr/>
          <p:nvPr/>
        </p:nvSpPr>
        <p:spPr>
          <a:xfrm>
            <a:off x="806450" y="4594013"/>
            <a:ext cx="2638213" cy="9753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Security Tool Automation</a:t>
            </a:r>
          </a:p>
        </p:txBody>
      </p:sp>
      <p:cxnSp>
        <p:nvCxnSpPr>
          <p:cNvPr id="5" name="Straight Arrow Connector 4">
            <a:extLst>
              <a:ext uri="{FF2B5EF4-FFF2-40B4-BE49-F238E27FC236}">
                <a16:creationId xmlns:a16="http://schemas.microsoft.com/office/drawing/2014/main" id="{21F8EFD4-B59B-66CD-68B4-9C9694D8B3EB}"/>
              </a:ext>
            </a:extLst>
          </p:cNvPr>
          <p:cNvCxnSpPr>
            <a:cxnSpLocks/>
          </p:cNvCxnSpPr>
          <p:nvPr/>
        </p:nvCxnSpPr>
        <p:spPr>
          <a:xfrm flipV="1">
            <a:off x="3364865" y="4432300"/>
            <a:ext cx="269875" cy="178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C97C72A6-6A79-25DB-F6B7-0B65ADF90C9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708"/>
    </mc:Choice>
    <mc:Fallback>
      <p:transition spd="slow" advTm="44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Start: Now</a:t>
            </a:r>
          </a:p>
          <a:p>
            <a:pPr marL="228600" lvl="0" indent="-228600" algn="l" rtl="0">
              <a:lnSpc>
                <a:spcPct val="90000"/>
              </a:lnSpc>
              <a:spcBef>
                <a:spcPts val="0"/>
              </a:spcBef>
              <a:spcAft>
                <a:spcPts val="0"/>
              </a:spcAft>
              <a:buClr>
                <a:schemeClr val="lt1"/>
              </a:buClr>
              <a:buSzPts val="2000"/>
              <a:buChar char="•"/>
            </a:pPr>
            <a:r>
              <a:rPr lang="en-US" sz="2000" dirty="0"/>
              <a:t>Benefits</a:t>
            </a:r>
          </a:p>
          <a:p>
            <a:pPr marL="685800" lvl="1" indent="-228600">
              <a:spcBef>
                <a:spcPts val="0"/>
              </a:spcBef>
              <a:buSzPts val="2000"/>
            </a:pPr>
            <a:r>
              <a:rPr lang="en-US" dirty="0"/>
              <a:t>Protect data</a:t>
            </a:r>
          </a:p>
          <a:p>
            <a:pPr marL="685800" lvl="1" indent="-228600">
              <a:spcBef>
                <a:spcPts val="0"/>
              </a:spcBef>
              <a:buSzPts val="2000"/>
            </a:pPr>
            <a:r>
              <a:rPr lang="en-US" dirty="0"/>
              <a:t>Set Precedence</a:t>
            </a:r>
          </a:p>
          <a:p>
            <a:pPr marL="685800" lvl="1" indent="-228600">
              <a:spcBef>
                <a:spcPts val="0"/>
              </a:spcBef>
              <a:buSzPts val="2000"/>
            </a:pPr>
            <a:r>
              <a:rPr lang="en-US" dirty="0"/>
              <a:t>Detect failures</a:t>
            </a:r>
          </a:p>
          <a:p>
            <a:pPr marL="228600" lvl="0" indent="-228600" algn="l" rtl="0">
              <a:lnSpc>
                <a:spcPct val="90000"/>
              </a:lnSpc>
              <a:spcBef>
                <a:spcPts val="0"/>
              </a:spcBef>
              <a:spcAft>
                <a:spcPts val="0"/>
              </a:spcAft>
              <a:buClr>
                <a:schemeClr val="lt1"/>
              </a:buClr>
              <a:buSzPts val="2000"/>
              <a:buChar char="•"/>
            </a:pPr>
            <a:r>
              <a:rPr lang="en-US" sz="2000" dirty="0"/>
              <a:t>Cons</a:t>
            </a:r>
          </a:p>
          <a:p>
            <a:pPr marL="685800" lvl="1" indent="-228600">
              <a:spcBef>
                <a:spcPts val="0"/>
              </a:spcBef>
              <a:buSzPts val="2000"/>
            </a:pPr>
            <a:r>
              <a:rPr lang="en-US" dirty="0"/>
              <a:t>Cost</a:t>
            </a:r>
          </a:p>
          <a:p>
            <a:pPr marL="685800" lvl="1" indent="-228600">
              <a:spcBef>
                <a:spcPts val="0"/>
              </a:spcBef>
              <a:buSzPts val="2000"/>
            </a:pPr>
            <a:endParaRPr lang="en-US" sz="1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DA24FBC-A933-F405-5C36-8218DE38128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107"/>
    </mc:Choice>
    <mc:Fallback>
      <p:transition spd="slow" advTm="36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spcBef>
                <a:spcPts val="0"/>
              </a:spcBef>
            </a:pPr>
            <a:r>
              <a:rPr lang="en-US" sz="2000" dirty="0"/>
              <a:t>DevOps</a:t>
            </a:r>
          </a:p>
          <a:p>
            <a:pPr marL="1600200" lvl="3" indent="-228600">
              <a:spcBef>
                <a:spcPts val="0"/>
              </a:spcBef>
            </a:pPr>
            <a:r>
              <a:rPr lang="en-US" sz="1800" dirty="0"/>
              <a:t>Security only when testing</a:t>
            </a:r>
            <a:endParaRPr lang="en-US" sz="2000" dirty="0"/>
          </a:p>
          <a:p>
            <a:pPr marL="1143000" lvl="2" indent="-228600" algn="l" rtl="0">
              <a:lnSpc>
                <a:spcPct val="90000"/>
              </a:lnSpc>
              <a:spcBef>
                <a:spcPts val="0"/>
              </a:spcBef>
              <a:spcAft>
                <a:spcPts val="0"/>
              </a:spcAft>
              <a:buClr>
                <a:schemeClr val="lt1"/>
              </a:buClr>
              <a:buSzPts val="1800"/>
              <a:buChar char="•"/>
            </a:pPr>
            <a:endParaRPr lang="en-US" sz="2000" dirty="0"/>
          </a:p>
          <a:p>
            <a:pPr marL="1600200" lvl="3" indent="-228600">
              <a:spcBef>
                <a:spcPts val="0"/>
              </a:spcBef>
            </a:pPr>
            <a:endParaRPr lang="en-US" sz="2000" dirty="0"/>
          </a:p>
          <a:p>
            <a:pPr marL="1600200" lvl="3" indent="-228600">
              <a:spcBef>
                <a:spcPts val="0"/>
              </a:spcBef>
            </a:pPr>
            <a:endParaRPr lang="en-US" sz="1200" dirty="0"/>
          </a:p>
          <a:p>
            <a:pPr marL="1600200" lvl="3" indent="-228600">
              <a:spcBef>
                <a:spcPts val="0"/>
              </a:spcBef>
            </a:pPr>
            <a:endParaRPr sz="1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DB128E21-5F6E-0C3A-CAB2-AE1D3A388A5A}"/>
              </a:ext>
            </a:extLst>
          </p:cNvPr>
          <p:cNvPicPr>
            <a:picLocks noChangeAspect="1"/>
          </p:cNvPicPr>
          <p:nvPr/>
        </p:nvPicPr>
        <p:blipFill>
          <a:blip r:embed="rId7"/>
          <a:stretch>
            <a:fillRect/>
          </a:stretch>
        </p:blipFill>
        <p:spPr>
          <a:xfrm>
            <a:off x="3716169" y="3542844"/>
            <a:ext cx="4759661" cy="3215496"/>
          </a:xfrm>
          <a:prstGeom prst="rect">
            <a:avLst/>
          </a:prstGeom>
        </p:spPr>
      </p:pic>
      <p:pic>
        <p:nvPicPr>
          <p:cNvPr id="5" name="Audio 4">
            <a:hlinkClick r:id="" action="ppaction://media"/>
            <a:extLst>
              <a:ext uri="{FF2B5EF4-FFF2-40B4-BE49-F238E27FC236}">
                <a16:creationId xmlns:a16="http://schemas.microsoft.com/office/drawing/2014/main" id="{1586CDBB-5F98-356F-4860-8426F84F255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84"/>
    </mc:Choice>
    <mc:Fallback>
      <p:transition spd="slow" advTm="22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spcBef>
                <a:spcPts val="0"/>
              </a:spcBef>
              <a:buSzPts val="2200"/>
            </a:pPr>
            <a:r>
              <a:rPr lang="en-US" sz="1800" dirty="0"/>
              <a:t>Focus on Security at every step</a:t>
            </a:r>
          </a:p>
          <a:p>
            <a:pPr marL="685800" lvl="1" indent="-228600">
              <a:spcBef>
                <a:spcPts val="0"/>
              </a:spcBef>
              <a:buSzPts val="2200"/>
            </a:pPr>
            <a:r>
              <a:rPr lang="en-US" sz="1800" dirty="0"/>
              <a:t>Real World Examples: </a:t>
            </a:r>
          </a:p>
          <a:p>
            <a:pPr marL="1143000" lvl="2" indent="-228600">
              <a:spcBef>
                <a:spcPts val="0"/>
              </a:spcBef>
              <a:buSzPts val="2200"/>
            </a:pPr>
            <a:r>
              <a:rPr lang="en-US" sz="1600" dirty="0">
                <a:hlinkClick r:id="rId6"/>
              </a:rPr>
              <a:t>https://snyk.io/articles/Cultivating-DevSecOps-Culture-Real-world-implementations/</a:t>
            </a:r>
            <a:endParaRPr lang="en-US" sz="1600" dirty="0"/>
          </a:p>
          <a:p>
            <a:pPr marL="228600" lvl="0" indent="-228600" algn="l" rtl="0">
              <a:lnSpc>
                <a:spcPct val="90000"/>
              </a:lnSpc>
              <a:spcBef>
                <a:spcPts val="0"/>
              </a:spcBef>
              <a:spcAft>
                <a:spcPts val="0"/>
              </a:spcAft>
              <a:buClr>
                <a:schemeClr val="lt1"/>
              </a:buClr>
              <a:buSzPts val="2200"/>
              <a:buChar char="•"/>
            </a:pPr>
            <a:endParaRPr lang="en-US" sz="2000" dirty="0"/>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C9426B56-EAB8-22BA-573F-57E341012452}"/>
              </a:ext>
            </a:extLst>
          </p:cNvPr>
          <p:cNvPicPr>
            <a:picLocks noChangeAspect="1"/>
          </p:cNvPicPr>
          <p:nvPr/>
        </p:nvPicPr>
        <p:blipFill>
          <a:blip r:embed="rId8"/>
          <a:stretch>
            <a:fillRect/>
          </a:stretch>
        </p:blipFill>
        <p:spPr>
          <a:xfrm>
            <a:off x="3716169" y="3429000"/>
            <a:ext cx="4759661" cy="3215496"/>
          </a:xfrm>
          <a:prstGeom prst="rect">
            <a:avLst/>
          </a:prstGeom>
        </p:spPr>
      </p:pic>
      <p:pic>
        <p:nvPicPr>
          <p:cNvPr id="5" name="Audio 4">
            <a:hlinkClick r:id="" action="ppaction://media"/>
            <a:extLst>
              <a:ext uri="{FF2B5EF4-FFF2-40B4-BE49-F238E27FC236}">
                <a16:creationId xmlns:a16="http://schemas.microsoft.com/office/drawing/2014/main" id="{6D51E866-CE5D-1867-C375-F3FCB43F49C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670"/>
    </mc:Choice>
    <mc:Fallback>
      <p:transition spd="slow" advTm="29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4532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endParaRPr lang="en-US" dirty="0"/>
          </a:p>
          <a:p>
            <a:r>
              <a:rPr lang="en-US" i="1" dirty="0" err="1">
                <a:effectLst/>
              </a:rPr>
              <a:t>Devops</a:t>
            </a:r>
            <a:r>
              <a:rPr lang="en-US" i="1" dirty="0">
                <a:effectLst/>
              </a:rPr>
              <a:t> vs </a:t>
            </a:r>
            <a:r>
              <a:rPr lang="en-US" i="1" dirty="0" err="1">
                <a:effectLst/>
              </a:rPr>
              <a:t>DevSecOps</a:t>
            </a:r>
            <a:r>
              <a:rPr lang="en-US" i="1" dirty="0">
                <a:effectLst/>
              </a:rPr>
              <a:t>: Major similarities and differences</a:t>
            </a:r>
            <a:r>
              <a:rPr lang="en-US" dirty="0">
                <a:effectLst/>
              </a:rPr>
              <a:t>. </a:t>
            </a:r>
            <a:r>
              <a:rPr lang="en-US" dirty="0" err="1">
                <a:effectLst/>
              </a:rPr>
              <a:t>Instatus</a:t>
            </a:r>
            <a:r>
              <a:rPr lang="en-US" dirty="0">
                <a:effectLst/>
              </a:rPr>
              <a:t> blog. (n.d.-b). https://instatus.com/blog/devops-vs-devsecops </a:t>
            </a:r>
          </a:p>
          <a:p>
            <a:r>
              <a:rPr lang="en-US" dirty="0">
                <a:effectLst/>
              </a:rPr>
              <a:t>Kelly, J. (2023, February 20). </a:t>
            </a:r>
            <a:r>
              <a:rPr lang="en-US" i="1" dirty="0">
                <a:effectLst/>
              </a:rPr>
              <a:t>Security by design: Security principles and threat modeling</a:t>
            </a:r>
            <a:r>
              <a:rPr lang="en-US" dirty="0">
                <a:effectLst/>
              </a:rPr>
              <a:t>. Red Hat - We make open source technologies for the enterprise. https://www.redhat.com/en/blog/security-design-security-principles-and-threat-modeling </a:t>
            </a:r>
          </a:p>
          <a:p>
            <a:r>
              <a:rPr lang="en-US" sz="2000" dirty="0">
                <a:effectLst/>
              </a:rPr>
              <a:t>Smith, J. (2020, March 19). </a:t>
            </a:r>
            <a:r>
              <a:rPr lang="en-US" sz="2000" i="1" dirty="0" err="1">
                <a:effectLst/>
              </a:rPr>
              <a:t>DevSecOps</a:t>
            </a:r>
            <a:r>
              <a:rPr lang="en-US" sz="2000" i="1" dirty="0">
                <a:effectLst/>
              </a:rPr>
              <a:t> examples: Successes and lessons learned</a:t>
            </a:r>
            <a:r>
              <a:rPr lang="en-US" sz="2000" dirty="0">
                <a:effectLst/>
              </a:rPr>
              <a:t>. </a:t>
            </a:r>
            <a:r>
              <a:rPr lang="en-US" sz="2000" dirty="0" err="1">
                <a:effectLst/>
              </a:rPr>
              <a:t>Snyk</a:t>
            </a:r>
            <a:r>
              <a:rPr lang="en-US" sz="2000" dirty="0">
                <a:effectLst/>
              </a:rPr>
              <a:t>. https://snyk.io/articles/Cultivating-DevSecOps-Culture-Real-world-implementations/ </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7CDD111B-6B66-D5BD-3A06-8CCD81F3B7E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368"/>
    </mc:Choice>
    <mc:Fallback>
      <p:transition spd="slow" advTm="10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1419224" y="2346613"/>
            <a:ext cx="935355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To create a protected system, use Defense In Depth.</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69371" y="279255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425DD4E6-74E0-4C64-BBDE-7091CC4FE45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087"/>
    </mc:Choice>
    <mc:Fallback>
      <p:transition spd="slow" advTm="21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a:solidFill>
                  <a:srgbClr val="FFFFFF"/>
                </a:solidFill>
              </a:rPr>
              <a:t>[Populate the Threats Matrix table and provide explanations to summarize of all of your security risks.]</a:t>
            </a:r>
            <a:endParaRPr sz="2000"/>
          </a:p>
          <a:p>
            <a:pPr marL="228600" lvl="0" indent="-88900" algn="l" rtl="0">
              <a:lnSpc>
                <a:spcPct val="90000"/>
              </a:lnSpc>
              <a:spcBef>
                <a:spcPts val="1000"/>
              </a:spcBef>
              <a:spcAft>
                <a:spcPts val="0"/>
              </a:spcAft>
              <a:buClr>
                <a:schemeClr val="lt1"/>
              </a:buClr>
              <a:buSzPts val="2200"/>
              <a:buNone/>
            </a:pPr>
            <a:endParaRPr/>
          </a:p>
        </p:txBody>
      </p:sp>
      <p:graphicFrame>
        <p:nvGraphicFramePr>
          <p:cNvPr id="161" name="Google Shape;161;p4" descr="Alt text required"/>
          <p:cNvGraphicFramePr/>
          <p:nvPr>
            <p:extLst>
              <p:ext uri="{D42A27DB-BD31-4B8C-83A1-F6EECF244321}">
                <p14:modId xmlns:p14="http://schemas.microsoft.com/office/powerpoint/2010/main" val="3464306869"/>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rPr>
                        <a:t>Strings correctness</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rPr>
                        <a:t>Memory unprotected</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rPr>
                        <a:t>Exceptions</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rPr>
                        <a:t>Buffer Overflows</a:t>
                      </a:r>
                    </a:p>
                    <a:p>
                      <a:pPr marL="571500" marR="0" lvl="0" indent="-57150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2000" u="none" strike="noStrike" cap="none" dirty="0">
                          <a:solidFill>
                            <a:schemeClr val="tx1"/>
                          </a:solidFill>
                        </a:rPr>
                        <a:t>SQL Injections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rPr>
                        <a:t>Wrong Data Type/Value</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2000" u="none" strike="noStrike" cap="none" dirty="0">
                          <a:solidFill>
                            <a:schemeClr val="tx1"/>
                          </a:solidFill>
                        </a:rPr>
                        <a:t>Misplaced Assertions</a:t>
                      </a:r>
                    </a:p>
                    <a:p>
                      <a:pPr marL="342900" marR="0" lvl="0" indent="-34290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2000" u="none" strike="noStrike" cap="none" dirty="0">
                          <a:solidFill>
                            <a:schemeClr val="tx1"/>
                          </a:solidFill>
                        </a:rPr>
                        <a:t>Precedence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6732FD4B-2C13-5AEF-8980-DDDF8CFCBC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767"/>
    </mc:Choice>
    <mc:Fallback>
      <p:transition spd="slow" advTm="45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A0C2F75E-6DBB-2717-D24D-C2A9262EC78F}"/>
              </a:ext>
            </a:extLst>
          </p:cNvPr>
          <p:cNvGraphicFramePr>
            <a:graphicFrameLocks noGrp="1"/>
          </p:cNvGraphicFramePr>
          <p:nvPr>
            <p:extLst>
              <p:ext uri="{D42A27DB-BD31-4B8C-83A1-F6EECF244321}">
                <p14:modId xmlns:p14="http://schemas.microsoft.com/office/powerpoint/2010/main" val="1029889757"/>
              </p:ext>
            </p:extLst>
          </p:nvPr>
        </p:nvGraphicFramePr>
        <p:xfrm>
          <a:off x="2314575" y="2303996"/>
          <a:ext cx="7562850" cy="3711142"/>
        </p:xfrm>
        <a:graphic>
          <a:graphicData uri="http://schemas.openxmlformats.org/drawingml/2006/table">
            <a:tbl>
              <a:tblPr firstRow="1" firstCol="1">
                <a:tableStyleId>{802198C4-3087-4945-87E3-76CBB3509B7E}</a:tableStyleId>
              </a:tblPr>
              <a:tblGrid>
                <a:gridCol w="7562850">
                  <a:extLst>
                    <a:ext uri="{9D8B030D-6E8A-4147-A177-3AD203B41FA5}">
                      <a16:colId xmlns:a16="http://schemas.microsoft.com/office/drawing/2014/main" val="2988542252"/>
                    </a:ext>
                  </a:extLst>
                </a:gridCol>
              </a:tblGrid>
              <a:tr h="255015">
                <a:tc>
                  <a:txBody>
                    <a:bodyPr/>
                    <a:lstStyle/>
                    <a:p>
                      <a:pPr marL="0" marR="0" lvl="0" indent="0" algn="ctr">
                        <a:buFont typeface="Arial" panose="020B0604020202020204" pitchFamily="34" charset="0"/>
                        <a:buNone/>
                      </a:pPr>
                      <a:r>
                        <a:rPr lang="en-US" sz="2000" dirty="0">
                          <a:solidFill>
                            <a:schemeClr val="bg1"/>
                          </a:solidFill>
                          <a:effectLst/>
                        </a:rPr>
                        <a:t>Validate Input Data</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227974594"/>
                  </a:ext>
                </a:extLst>
              </a:tr>
              <a:tr h="324041">
                <a:tc>
                  <a:txBody>
                    <a:bodyPr/>
                    <a:lstStyle/>
                    <a:p>
                      <a:pPr marL="0" marR="0" lvl="0" indent="0" algn="ctr">
                        <a:buFont typeface="Arial" panose="020B0604020202020204" pitchFamily="34" charset="0"/>
                        <a:buNone/>
                      </a:pPr>
                      <a:r>
                        <a:rPr lang="en-US" sz="2000" dirty="0">
                          <a:solidFill>
                            <a:schemeClr val="bg1"/>
                          </a:solidFill>
                          <a:effectLst/>
                        </a:rPr>
                        <a:t>Heed Compiler Warnings</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3486419090"/>
                  </a:ext>
                </a:extLst>
              </a:tr>
              <a:tr h="324041">
                <a:tc>
                  <a:txBody>
                    <a:bodyPr/>
                    <a:lstStyle/>
                    <a:p>
                      <a:pPr marL="0" marR="0" lvl="0" indent="0" algn="ctr">
                        <a:buFont typeface="Arial" panose="020B0604020202020204" pitchFamily="34" charset="0"/>
                        <a:buNone/>
                      </a:pPr>
                      <a:r>
                        <a:rPr lang="en-US" sz="2000" dirty="0">
                          <a:solidFill>
                            <a:schemeClr val="bg1"/>
                          </a:solidFill>
                          <a:effectLst/>
                        </a:rPr>
                        <a:t>Architect and Design for Security Policies</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3831150507"/>
                  </a:ext>
                </a:extLst>
              </a:tr>
              <a:tr h="255015">
                <a:tc>
                  <a:txBody>
                    <a:bodyPr/>
                    <a:lstStyle/>
                    <a:p>
                      <a:pPr marL="0" marR="0" lvl="0" indent="0" algn="ctr">
                        <a:buFont typeface="Arial" panose="020B0604020202020204" pitchFamily="34" charset="0"/>
                        <a:buNone/>
                      </a:pPr>
                      <a:r>
                        <a:rPr lang="en-US" sz="2000" dirty="0">
                          <a:solidFill>
                            <a:schemeClr val="bg1"/>
                          </a:solidFill>
                          <a:effectLst/>
                        </a:rPr>
                        <a:t>Keep It Simple</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2340010951"/>
                  </a:ext>
                </a:extLst>
              </a:tr>
              <a:tr h="255015">
                <a:tc>
                  <a:txBody>
                    <a:bodyPr/>
                    <a:lstStyle/>
                    <a:p>
                      <a:pPr marL="0" marR="0" lvl="0" indent="0" algn="ctr">
                        <a:buFont typeface="Arial" panose="020B0604020202020204" pitchFamily="34" charset="0"/>
                        <a:buNone/>
                      </a:pPr>
                      <a:r>
                        <a:rPr lang="en-US" sz="2000" dirty="0">
                          <a:solidFill>
                            <a:schemeClr val="bg1"/>
                          </a:solidFill>
                          <a:effectLst/>
                        </a:rPr>
                        <a:t>Default Deny</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2120444410"/>
                  </a:ext>
                </a:extLst>
              </a:tr>
              <a:tr h="324041">
                <a:tc>
                  <a:txBody>
                    <a:bodyPr/>
                    <a:lstStyle/>
                    <a:p>
                      <a:pPr marL="0" marR="0" lvl="0" indent="0" algn="ctr">
                        <a:buFont typeface="Arial" panose="020B0604020202020204" pitchFamily="34" charset="0"/>
                        <a:buNone/>
                      </a:pPr>
                      <a:r>
                        <a:rPr lang="en-US" sz="2000" dirty="0">
                          <a:solidFill>
                            <a:schemeClr val="bg1"/>
                          </a:solidFill>
                          <a:effectLst/>
                        </a:rPr>
                        <a:t>Adhere to the Principle of Least Privilege</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2116741743"/>
                  </a:ext>
                </a:extLst>
              </a:tr>
              <a:tr h="324041">
                <a:tc>
                  <a:txBody>
                    <a:bodyPr/>
                    <a:lstStyle/>
                    <a:p>
                      <a:pPr marL="0" marR="0" lvl="0" indent="0" algn="ctr">
                        <a:buFont typeface="Arial" panose="020B0604020202020204" pitchFamily="34" charset="0"/>
                        <a:buNone/>
                      </a:pPr>
                      <a:r>
                        <a:rPr lang="en-US" sz="2000" dirty="0">
                          <a:solidFill>
                            <a:schemeClr val="bg1"/>
                          </a:solidFill>
                          <a:effectLst/>
                        </a:rPr>
                        <a:t>Sanitize Data Sent to Other Systems</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11584436"/>
                  </a:ext>
                </a:extLst>
              </a:tr>
              <a:tr h="393067">
                <a:tc>
                  <a:txBody>
                    <a:bodyPr/>
                    <a:lstStyle/>
                    <a:p>
                      <a:pPr marL="0" marR="0" lvl="0" indent="0" algn="ctr">
                        <a:buFont typeface="Arial" panose="020B0604020202020204" pitchFamily="34" charset="0"/>
                        <a:buNone/>
                      </a:pPr>
                      <a:r>
                        <a:rPr lang="en-US" sz="2000" dirty="0">
                          <a:solidFill>
                            <a:schemeClr val="bg1"/>
                          </a:solidFill>
                          <a:effectLst/>
                        </a:rPr>
                        <a:t>Practice Defense in Depth </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455076808"/>
                  </a:ext>
                </a:extLst>
              </a:tr>
              <a:tr h="393067">
                <a:tc>
                  <a:txBody>
                    <a:bodyPr/>
                    <a:lstStyle/>
                    <a:p>
                      <a:pPr marL="0" marR="0" lvl="0" indent="0" algn="ctr">
                        <a:buFont typeface="Arial" panose="020B0604020202020204" pitchFamily="34" charset="0"/>
                        <a:buNone/>
                      </a:pPr>
                      <a:r>
                        <a:rPr lang="en-US" sz="2000" dirty="0">
                          <a:solidFill>
                            <a:schemeClr val="bg1"/>
                          </a:solidFill>
                          <a:effectLst/>
                        </a:rPr>
                        <a:t>Use Effective Quality Assurance Techniques</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1204172187"/>
                  </a:ext>
                </a:extLst>
              </a:tr>
              <a:tr h="324041">
                <a:tc>
                  <a:txBody>
                    <a:bodyPr/>
                    <a:lstStyle/>
                    <a:p>
                      <a:pPr marL="0" marR="0" lvl="0" indent="0" algn="ctr">
                        <a:buFont typeface="Arial" panose="020B0604020202020204" pitchFamily="34" charset="0"/>
                        <a:buNone/>
                      </a:pPr>
                      <a:r>
                        <a:rPr lang="en-US" sz="2000" dirty="0">
                          <a:solidFill>
                            <a:schemeClr val="bg1"/>
                          </a:solidFill>
                          <a:effectLst/>
                        </a:rPr>
                        <a:t>Adopt a Secure Coding Standard</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4277061468"/>
                  </a:ext>
                </a:extLst>
              </a:tr>
            </a:tbl>
          </a:graphicData>
        </a:graphic>
      </p:graphicFrame>
      <p:pic>
        <p:nvPicPr>
          <p:cNvPr id="9" name="Audio 8">
            <a:hlinkClick r:id="" action="ppaction://media"/>
            <a:extLst>
              <a:ext uri="{FF2B5EF4-FFF2-40B4-BE49-F238E27FC236}">
                <a16:creationId xmlns:a16="http://schemas.microsoft.com/office/drawing/2014/main" id="{158C9377-84F4-E2BB-C908-88233332551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976"/>
    </mc:Choice>
    <mc:Fallback>
      <p:transition spd="slow" advTm="76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DF727CCA-9BE5-8DAC-F78B-FAF0CF5CCC25}"/>
              </a:ext>
            </a:extLst>
          </p:cNvPr>
          <p:cNvGraphicFramePr>
            <a:graphicFrameLocks noGrp="1"/>
          </p:cNvGraphicFramePr>
          <p:nvPr>
            <p:extLst>
              <p:ext uri="{D42A27DB-BD31-4B8C-83A1-F6EECF244321}">
                <p14:modId xmlns:p14="http://schemas.microsoft.com/office/powerpoint/2010/main" val="2353505989"/>
              </p:ext>
            </p:extLst>
          </p:nvPr>
        </p:nvGraphicFramePr>
        <p:xfrm>
          <a:off x="4176712" y="2291297"/>
          <a:ext cx="3838575" cy="3711142"/>
        </p:xfrm>
        <a:graphic>
          <a:graphicData uri="http://schemas.openxmlformats.org/drawingml/2006/table">
            <a:tbl>
              <a:tblPr firstRow="1" firstCol="1">
                <a:tableStyleId>{802198C4-3087-4945-87E3-76CBB3509B7E}</a:tableStyleId>
              </a:tblPr>
              <a:tblGrid>
                <a:gridCol w="3838575">
                  <a:extLst>
                    <a:ext uri="{9D8B030D-6E8A-4147-A177-3AD203B41FA5}">
                      <a16:colId xmlns:a16="http://schemas.microsoft.com/office/drawing/2014/main" val="902737338"/>
                    </a:ext>
                  </a:extLst>
                </a:gridCol>
              </a:tblGrid>
              <a:tr h="2550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2000" dirty="0">
                          <a:solidFill>
                            <a:schemeClr val="bg1"/>
                          </a:solidFill>
                          <a:effectLst/>
                        </a:rPr>
                        <a:t>SQL Injection</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3151074787"/>
                  </a:ext>
                </a:extLst>
              </a:tr>
              <a:tr h="3240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2000" dirty="0">
                          <a:solidFill>
                            <a:schemeClr val="bg1"/>
                          </a:solidFill>
                          <a:effectLst/>
                          <a:latin typeface="Calibri" panose="020F0502020204030204" pitchFamily="34" charset="0"/>
                          <a:ea typeface="Calibri" panose="020F0502020204030204" pitchFamily="34" charset="0"/>
                        </a:rPr>
                        <a:t>Buffer Overflows</a:t>
                      </a:r>
                    </a:p>
                  </a:txBody>
                  <a:tcPr marL="30413" marR="30413" marT="30413" marB="30413"/>
                </a:tc>
                <a:extLst>
                  <a:ext uri="{0D108BD9-81ED-4DB2-BD59-A6C34878D82A}">
                    <a16:rowId xmlns:a16="http://schemas.microsoft.com/office/drawing/2014/main" val="2703259083"/>
                  </a:ext>
                </a:extLst>
              </a:tr>
              <a:tr h="3240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2000" dirty="0">
                          <a:solidFill>
                            <a:schemeClr val="bg1"/>
                          </a:solidFill>
                          <a:effectLst/>
                        </a:rPr>
                        <a:t>Exceptions</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1597340042"/>
                  </a:ext>
                </a:extLst>
              </a:tr>
              <a:tr h="2550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2000" dirty="0">
                          <a:solidFill>
                            <a:schemeClr val="bg1"/>
                          </a:solidFill>
                          <a:effectLst/>
                        </a:rPr>
                        <a:t>Memory Protection</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2675975418"/>
                  </a:ext>
                </a:extLst>
              </a:tr>
              <a:tr h="255015">
                <a:tc>
                  <a:txBody>
                    <a:bodyPr/>
                    <a:lstStyle/>
                    <a:p>
                      <a:pPr marL="0" marR="0" lvl="0" indent="0" algn="ctr">
                        <a:buFont typeface="Arial" panose="020B0604020202020204" pitchFamily="34" charset="0"/>
                        <a:buNone/>
                      </a:pPr>
                      <a:r>
                        <a:rPr lang="en-US" sz="2000" dirty="0">
                          <a:solidFill>
                            <a:schemeClr val="bg1"/>
                          </a:solidFill>
                          <a:effectLst/>
                        </a:rPr>
                        <a:t>String Correctness </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968094436"/>
                  </a:ext>
                </a:extLst>
              </a:tr>
              <a:tr h="324041">
                <a:tc>
                  <a:txBody>
                    <a:bodyPr/>
                    <a:lstStyle/>
                    <a:p>
                      <a:pPr marL="0" marR="0" lvl="0" indent="0" algn="ctr">
                        <a:buFont typeface="Arial" panose="020B0604020202020204" pitchFamily="34" charset="0"/>
                        <a:buNone/>
                      </a:pPr>
                      <a:r>
                        <a:rPr lang="en-US" sz="2000" dirty="0">
                          <a:solidFill>
                            <a:schemeClr val="bg1"/>
                          </a:solidFill>
                          <a:effectLst/>
                        </a:rPr>
                        <a:t>Assertions</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2457133948"/>
                  </a:ext>
                </a:extLst>
              </a:tr>
              <a:tr h="3240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2000" dirty="0">
                          <a:solidFill>
                            <a:schemeClr val="bg1"/>
                          </a:solidFill>
                          <a:effectLst/>
                        </a:rPr>
                        <a:t>References to Containers</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1146456936"/>
                  </a:ext>
                </a:extLst>
              </a:tr>
              <a:tr h="393067">
                <a:tc>
                  <a:txBody>
                    <a:bodyPr/>
                    <a:lstStyle/>
                    <a:p>
                      <a:pPr marL="0" marR="0" lvl="0" indent="0" algn="ctr">
                        <a:buFont typeface="Arial" panose="020B0604020202020204" pitchFamily="34" charset="0"/>
                        <a:buNone/>
                      </a:pPr>
                      <a:r>
                        <a:rPr lang="en-US" sz="2000" dirty="0">
                          <a:solidFill>
                            <a:schemeClr val="bg1"/>
                          </a:solidFill>
                          <a:effectLst/>
                        </a:rPr>
                        <a:t>Data Type </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1174447326"/>
                  </a:ext>
                </a:extLst>
              </a:tr>
              <a:tr h="393067">
                <a:tc>
                  <a:txBody>
                    <a:bodyPr/>
                    <a:lstStyle/>
                    <a:p>
                      <a:pPr marL="0" marR="0" lvl="0" indent="0" algn="ctr">
                        <a:buFont typeface="Arial" panose="020B0604020202020204" pitchFamily="34" charset="0"/>
                        <a:buNone/>
                      </a:pPr>
                      <a:r>
                        <a:rPr lang="en-US" sz="2000" dirty="0">
                          <a:solidFill>
                            <a:schemeClr val="bg1"/>
                          </a:solidFill>
                          <a:effectLst/>
                        </a:rPr>
                        <a:t>Data Value </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3834192862"/>
                  </a:ext>
                </a:extLst>
              </a:tr>
              <a:tr h="324041">
                <a:tc>
                  <a:txBody>
                    <a:bodyPr/>
                    <a:lstStyle/>
                    <a:p>
                      <a:pPr marL="0" marR="0" lvl="0" indent="0" algn="ctr">
                        <a:buFont typeface="Arial" panose="020B0604020202020204" pitchFamily="34" charset="0"/>
                        <a:buNone/>
                      </a:pPr>
                      <a:r>
                        <a:rPr lang="en-US" sz="2000" dirty="0">
                          <a:solidFill>
                            <a:schemeClr val="bg1"/>
                          </a:solidFill>
                          <a:effectLst/>
                        </a:rPr>
                        <a:t>Precedence</a:t>
                      </a:r>
                      <a:endParaRPr lang="en-US" sz="2000" dirty="0">
                        <a:solidFill>
                          <a:schemeClr val="bg1"/>
                        </a:solidFill>
                        <a:effectLst/>
                        <a:latin typeface="Calibri" panose="020F0502020204030204" pitchFamily="34" charset="0"/>
                        <a:ea typeface="Calibri" panose="020F0502020204030204" pitchFamily="34" charset="0"/>
                      </a:endParaRPr>
                    </a:p>
                  </a:txBody>
                  <a:tcPr marL="30413" marR="30413" marT="30413" marB="30413"/>
                </a:tc>
                <a:extLst>
                  <a:ext uri="{0D108BD9-81ED-4DB2-BD59-A6C34878D82A}">
                    <a16:rowId xmlns:a16="http://schemas.microsoft.com/office/drawing/2014/main" val="3213148070"/>
                  </a:ext>
                </a:extLst>
              </a:tr>
            </a:tbl>
          </a:graphicData>
        </a:graphic>
      </p:graphicFrame>
      <p:pic>
        <p:nvPicPr>
          <p:cNvPr id="10" name="Audio 9">
            <a:hlinkClick r:id="" action="ppaction://media"/>
            <a:extLst>
              <a:ext uri="{FF2B5EF4-FFF2-40B4-BE49-F238E27FC236}">
                <a16:creationId xmlns:a16="http://schemas.microsoft.com/office/drawing/2014/main" id="{5C412AF0-683A-365B-14B4-41888CA312C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196"/>
    </mc:Choice>
    <mc:Fallback>
      <p:transition spd="slow" advTm="29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D59A1C1C-59BF-280A-D659-8DF4663567B0}"/>
              </a:ext>
            </a:extLst>
          </p:cNvPr>
          <p:cNvGraphicFramePr>
            <a:graphicFrameLocks noGrp="1"/>
          </p:cNvGraphicFramePr>
          <p:nvPr>
            <p:extLst>
              <p:ext uri="{D42A27DB-BD31-4B8C-83A1-F6EECF244321}">
                <p14:modId xmlns:p14="http://schemas.microsoft.com/office/powerpoint/2010/main" val="3929100466"/>
              </p:ext>
            </p:extLst>
          </p:nvPr>
        </p:nvGraphicFramePr>
        <p:xfrm>
          <a:off x="2100580" y="2300703"/>
          <a:ext cx="7990840" cy="3137283"/>
        </p:xfrm>
        <a:graphic>
          <a:graphicData uri="http://schemas.openxmlformats.org/drawingml/2006/table">
            <a:tbl>
              <a:tblPr firstRow="1" firstCol="1">
                <a:tableStyleId>{802198C4-3087-4945-87E3-76CBB3509B7E}</a:tableStyleId>
              </a:tblPr>
              <a:tblGrid>
                <a:gridCol w="1412111">
                  <a:extLst>
                    <a:ext uri="{9D8B030D-6E8A-4147-A177-3AD203B41FA5}">
                      <a16:colId xmlns:a16="http://schemas.microsoft.com/office/drawing/2014/main" val="506538883"/>
                    </a:ext>
                  </a:extLst>
                </a:gridCol>
                <a:gridCol w="6578729">
                  <a:extLst>
                    <a:ext uri="{9D8B030D-6E8A-4147-A177-3AD203B41FA5}">
                      <a16:colId xmlns:a16="http://schemas.microsoft.com/office/drawing/2014/main" val="3282961968"/>
                    </a:ext>
                  </a:extLst>
                </a:gridCol>
              </a:tblGrid>
              <a:tr h="1045761">
                <a:tc>
                  <a:txBody>
                    <a:bodyPr/>
                    <a:lstStyle/>
                    <a:p>
                      <a:pPr marL="0" marR="0"/>
                      <a:r>
                        <a:rPr lang="en-US" sz="2000">
                          <a:solidFill>
                            <a:schemeClr val="bg1"/>
                          </a:solidFill>
                          <a:effectLst/>
                        </a:rPr>
                        <a:t>Encryption at rest</a:t>
                      </a:r>
                      <a:endParaRPr lang="en-US" sz="20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2000" dirty="0">
                          <a:solidFill>
                            <a:schemeClr val="bg1"/>
                          </a:solidFill>
                          <a:effectLst/>
                        </a:rPr>
                        <a:t>This is the policy of encrypting the data where it is stored.</a:t>
                      </a:r>
                      <a:endParaRPr lang="en-US" sz="20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124747407"/>
                  </a:ext>
                </a:extLst>
              </a:tr>
              <a:tr h="1045761">
                <a:tc>
                  <a:txBody>
                    <a:bodyPr/>
                    <a:lstStyle/>
                    <a:p>
                      <a:pPr marL="0" marR="0"/>
                      <a:r>
                        <a:rPr lang="en-US" sz="2000">
                          <a:solidFill>
                            <a:schemeClr val="bg1"/>
                          </a:solidFill>
                          <a:effectLst/>
                        </a:rPr>
                        <a:t>Encryption in flight</a:t>
                      </a:r>
                      <a:endParaRPr lang="en-US" sz="20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2000" dirty="0">
                          <a:solidFill>
                            <a:schemeClr val="bg1"/>
                          </a:solidFill>
                          <a:effectLst/>
                        </a:rPr>
                        <a:t>Encryption in flight is the policy of keeping the data encrypted as it moves. </a:t>
                      </a:r>
                      <a:endParaRPr lang="en-US" sz="20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333826739"/>
                  </a:ext>
                </a:extLst>
              </a:tr>
              <a:tr h="1045761">
                <a:tc>
                  <a:txBody>
                    <a:bodyPr/>
                    <a:lstStyle/>
                    <a:p>
                      <a:pPr marL="0" marR="0"/>
                      <a:r>
                        <a:rPr lang="en-US" sz="2000">
                          <a:solidFill>
                            <a:schemeClr val="bg1"/>
                          </a:solidFill>
                          <a:effectLst/>
                        </a:rPr>
                        <a:t>Encryption in use</a:t>
                      </a:r>
                      <a:endParaRPr lang="en-US" sz="20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2000" dirty="0">
                          <a:solidFill>
                            <a:schemeClr val="bg1"/>
                          </a:solidFill>
                          <a:effectLst/>
                        </a:rPr>
                        <a:t>Encryption in use is the policy of leaving the data encrypted when using it in the program. </a:t>
                      </a:r>
                      <a:endParaRPr lang="en-US" sz="20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922207024"/>
                  </a:ext>
                </a:extLst>
              </a:tr>
            </a:tbl>
          </a:graphicData>
        </a:graphic>
      </p:graphicFrame>
      <p:pic>
        <p:nvPicPr>
          <p:cNvPr id="5" name="Audio 4">
            <a:hlinkClick r:id="" action="ppaction://media"/>
            <a:extLst>
              <a:ext uri="{FF2B5EF4-FFF2-40B4-BE49-F238E27FC236}">
                <a16:creationId xmlns:a16="http://schemas.microsoft.com/office/drawing/2014/main" id="{FC2B154C-A8BA-DCF2-B557-5E71433B4CF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321"/>
    </mc:Choice>
    <mc:Fallback>
      <p:transition spd="slow" advTm="4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68EF3ED-EE33-CCEB-C70C-4207C3F65F48}"/>
              </a:ext>
            </a:extLst>
          </p:cNvPr>
          <p:cNvGraphicFramePr>
            <a:graphicFrameLocks noGrp="1"/>
          </p:cNvGraphicFramePr>
          <p:nvPr>
            <p:extLst>
              <p:ext uri="{D42A27DB-BD31-4B8C-83A1-F6EECF244321}">
                <p14:modId xmlns:p14="http://schemas.microsoft.com/office/powerpoint/2010/main" val="233196553"/>
              </p:ext>
            </p:extLst>
          </p:nvPr>
        </p:nvGraphicFramePr>
        <p:xfrm>
          <a:off x="1332271" y="2590800"/>
          <a:ext cx="9527458" cy="2209800"/>
        </p:xfrm>
        <a:graphic>
          <a:graphicData uri="http://schemas.openxmlformats.org/drawingml/2006/table">
            <a:tbl>
              <a:tblPr firstRow="1" firstCol="1">
                <a:tableStyleId>{802198C4-3087-4945-87E3-76CBB3509B7E}</a:tableStyleId>
              </a:tblPr>
              <a:tblGrid>
                <a:gridCol w="1868774">
                  <a:extLst>
                    <a:ext uri="{9D8B030D-6E8A-4147-A177-3AD203B41FA5}">
                      <a16:colId xmlns:a16="http://schemas.microsoft.com/office/drawing/2014/main" val="28324813"/>
                    </a:ext>
                  </a:extLst>
                </a:gridCol>
                <a:gridCol w="7658684">
                  <a:extLst>
                    <a:ext uri="{9D8B030D-6E8A-4147-A177-3AD203B41FA5}">
                      <a16:colId xmlns:a16="http://schemas.microsoft.com/office/drawing/2014/main" val="484329713"/>
                    </a:ext>
                  </a:extLst>
                </a:gridCol>
              </a:tblGrid>
              <a:tr h="266700">
                <a:tc>
                  <a:txBody>
                    <a:bodyPr/>
                    <a:lstStyle/>
                    <a:p>
                      <a:pPr marL="0" marR="0"/>
                      <a:r>
                        <a:rPr lang="en-US" sz="2000">
                          <a:solidFill>
                            <a:schemeClr val="bg1"/>
                          </a:solidFill>
                          <a:effectLst/>
                        </a:rPr>
                        <a:t>Authentication</a:t>
                      </a:r>
                      <a:endParaRPr lang="en-US" sz="20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2000" dirty="0">
                          <a:solidFill>
                            <a:schemeClr val="bg1"/>
                          </a:solidFill>
                          <a:effectLst/>
                        </a:rPr>
                        <a:t>Authentication is the way the application, or program, identifies a user. </a:t>
                      </a:r>
                      <a:endParaRPr lang="en-US" sz="20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398931022"/>
                  </a:ext>
                </a:extLst>
              </a:tr>
              <a:tr h="266700">
                <a:tc>
                  <a:txBody>
                    <a:bodyPr/>
                    <a:lstStyle/>
                    <a:p>
                      <a:pPr marL="0" marR="0"/>
                      <a:r>
                        <a:rPr lang="en-US" sz="2000">
                          <a:solidFill>
                            <a:schemeClr val="bg1"/>
                          </a:solidFill>
                          <a:effectLst/>
                        </a:rPr>
                        <a:t>Authorization</a:t>
                      </a:r>
                      <a:endParaRPr lang="en-US" sz="20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2000" dirty="0">
                          <a:solidFill>
                            <a:schemeClr val="bg1"/>
                          </a:solidFill>
                          <a:effectLst/>
                        </a:rPr>
                        <a:t>Authorization as a security policy is the concept of only allowing users to access information and functions that they require to perform their unique tasks. </a:t>
                      </a:r>
                      <a:endParaRPr lang="en-US" sz="20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617255366"/>
                  </a:ext>
                </a:extLst>
              </a:tr>
              <a:tr h="266700">
                <a:tc>
                  <a:txBody>
                    <a:bodyPr/>
                    <a:lstStyle/>
                    <a:p>
                      <a:pPr marL="0" marR="0"/>
                      <a:r>
                        <a:rPr lang="en-US" sz="2000">
                          <a:solidFill>
                            <a:schemeClr val="bg1"/>
                          </a:solidFill>
                          <a:effectLst/>
                        </a:rPr>
                        <a:t>Accounting</a:t>
                      </a:r>
                      <a:endParaRPr lang="en-US" sz="20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2000" dirty="0">
                          <a:solidFill>
                            <a:schemeClr val="bg1"/>
                          </a:solidFill>
                          <a:effectLst/>
                        </a:rPr>
                        <a:t>Accounting is a security policy that records access. </a:t>
                      </a:r>
                      <a:endParaRPr lang="en-US" sz="20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4054625192"/>
                  </a:ext>
                </a:extLst>
              </a:tr>
            </a:tbl>
          </a:graphicData>
        </a:graphic>
      </p:graphicFrame>
      <p:pic>
        <p:nvPicPr>
          <p:cNvPr id="4" name="Audio 3">
            <a:hlinkClick r:id="" action="ppaction://media"/>
            <a:extLst>
              <a:ext uri="{FF2B5EF4-FFF2-40B4-BE49-F238E27FC236}">
                <a16:creationId xmlns:a16="http://schemas.microsoft.com/office/drawing/2014/main" id="{23880566-1B0A-4E51-7AEC-957813FB49A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059"/>
    </mc:Choice>
    <mc:Fallback>
      <p:transition spd="slow" advTm="41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1524000"/>
            <a:ext cx="6873240" cy="1600200"/>
          </a:xfrm>
        </p:spPr>
        <p:txBody>
          <a:bodyPr spcFirstLastPara="1" wrap="square" lIns="91425" tIns="45700" rIns="91425" bIns="45700" anchor="b" anchorCtr="0">
            <a:normAutofit/>
          </a:bodyPr>
          <a:lstStyle/>
          <a:p>
            <a:pPr marL="0" lvl="0" indent="0" rtl="0">
              <a:spcBef>
                <a:spcPts val="0"/>
              </a:spcBef>
              <a:spcAft>
                <a:spcPts val="0"/>
              </a:spcAft>
              <a:buSzPts val="1800"/>
              <a:buNone/>
            </a:pPr>
            <a:r>
              <a:rPr lang="en-US"/>
              <a:t>Unit Testing</a:t>
            </a:r>
          </a:p>
        </p:txBody>
      </p:sp>
      <p:pic>
        <p:nvPicPr>
          <p:cNvPr id="197" name="Google Shape;197;g9504e29505_0_0" descr="Green Pace logo"/>
          <p:cNvPicPr preferRelativeResize="0"/>
          <p:nvPr/>
        </p:nvPicPr>
        <p:blipFill>
          <a:blip r:embed="rId6"/>
          <a:stretch>
            <a:fillRect/>
          </a:stretch>
        </p:blipFill>
        <p:spPr>
          <a:xfrm>
            <a:off x="7861238" y="1125764"/>
            <a:ext cx="3644962" cy="4718397"/>
          </a:xfrm>
          <a:prstGeom prst="rect">
            <a:avLst/>
          </a:prstGeom>
          <a:noFill/>
          <a:ln>
            <a:noFill/>
          </a:ln>
        </p:spPr>
      </p:pic>
      <p:sp>
        <p:nvSpPr>
          <p:cNvPr id="196" name="Google Shape;196;g9504e29505_0_0"/>
          <p:cNvSpPr txBox="1">
            <a:spLocks noGrp="1"/>
          </p:cNvSpPr>
          <p:nvPr>
            <p:ph type="body" idx="1"/>
          </p:nvPr>
        </p:nvSpPr>
        <p:spPr>
          <a:xfrm>
            <a:off x="685800" y="3124199"/>
            <a:ext cx="6873240" cy="3094485"/>
          </a:xfrm>
        </p:spPr>
        <p:txBody>
          <a:bodyPr spcFirstLastPara="1" wrap="square" lIns="91425" tIns="45700" rIns="91425" bIns="45700" anchor="t" anchorCtr="0">
            <a:normAutofit/>
          </a:bodyPr>
          <a:lstStyle/>
          <a:p>
            <a:pPr marL="342900"/>
            <a:r>
              <a:rPr lang="en-US" dirty="0"/>
              <a:t>Verify adding a single value to empty collection</a:t>
            </a:r>
          </a:p>
          <a:p>
            <a:pPr marL="342900"/>
            <a:r>
              <a:rPr lang="en-US" dirty="0"/>
              <a:t>Verify adding five values to empty collection</a:t>
            </a:r>
          </a:p>
          <a:p>
            <a:pPr marL="342900"/>
            <a:r>
              <a:rPr lang="en-US" dirty="0"/>
              <a:t>Verify resizing increases the collection</a:t>
            </a:r>
          </a:p>
          <a:p>
            <a:pPr marL="342900"/>
            <a:r>
              <a:rPr lang="en-US" dirty="0"/>
              <a:t>Verify out of range exception</a:t>
            </a:r>
            <a:endParaRPr dirty="0"/>
          </a:p>
        </p:txBody>
      </p:sp>
      <p:pic>
        <p:nvPicPr>
          <p:cNvPr id="7" name="Audio 6">
            <a:hlinkClick r:id="" action="ppaction://media"/>
            <a:extLst>
              <a:ext uri="{FF2B5EF4-FFF2-40B4-BE49-F238E27FC236}">
                <a16:creationId xmlns:a16="http://schemas.microsoft.com/office/drawing/2014/main" id="{E52036E8-12B1-7EFF-EF5B-159C6EFC31E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51"/>
    </mc:Choice>
    <mc:Fallback>
      <p:transition spd="slow" advTm="6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4EC6-DEF0-E075-CE5E-0ACA6A8F3115}"/>
              </a:ext>
            </a:extLst>
          </p:cNvPr>
          <p:cNvSpPr>
            <a:spLocks noGrp="1"/>
          </p:cNvSpPr>
          <p:nvPr>
            <p:ph type="title"/>
          </p:nvPr>
        </p:nvSpPr>
        <p:spPr/>
        <p:txBody>
          <a:bodyPr/>
          <a:lstStyle/>
          <a:p>
            <a:r>
              <a:rPr lang="en-US" dirty="0"/>
              <a:t>Verify Adding A Single Value To Collection</a:t>
            </a:r>
          </a:p>
        </p:txBody>
      </p:sp>
      <p:pic>
        <p:nvPicPr>
          <p:cNvPr id="7" name="Picture 6">
            <a:extLst>
              <a:ext uri="{FF2B5EF4-FFF2-40B4-BE49-F238E27FC236}">
                <a16:creationId xmlns:a16="http://schemas.microsoft.com/office/drawing/2014/main" id="{74895030-5041-BB4E-AB17-7671DB8A3F3C}"/>
              </a:ext>
            </a:extLst>
          </p:cNvPr>
          <p:cNvPicPr>
            <a:picLocks noChangeAspect="1"/>
          </p:cNvPicPr>
          <p:nvPr/>
        </p:nvPicPr>
        <p:blipFill>
          <a:blip r:embed="rId4"/>
          <a:stretch>
            <a:fillRect/>
          </a:stretch>
        </p:blipFill>
        <p:spPr>
          <a:xfrm>
            <a:off x="3904944" y="2426526"/>
            <a:ext cx="4382112" cy="3334215"/>
          </a:xfrm>
          <a:prstGeom prst="rect">
            <a:avLst/>
          </a:prstGeom>
        </p:spPr>
      </p:pic>
      <p:pic>
        <p:nvPicPr>
          <p:cNvPr id="9" name="Audio 8">
            <a:hlinkClick r:id="" action="ppaction://media"/>
            <a:extLst>
              <a:ext uri="{FF2B5EF4-FFF2-40B4-BE49-F238E27FC236}">
                <a16:creationId xmlns:a16="http://schemas.microsoft.com/office/drawing/2014/main" id="{828D55AD-5338-F65F-7BC0-64CAA2F55D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9745841"/>
      </p:ext>
    </p:extLst>
  </p:cSld>
  <p:clrMapOvr>
    <a:masterClrMapping/>
  </p:clrMapOvr>
  <mc:AlternateContent xmlns:mc="http://schemas.openxmlformats.org/markup-compatibility/2006">
    <mc:Choice xmlns:p14="http://schemas.microsoft.com/office/powerpoint/2010/main" Requires="p14">
      <p:transition spd="slow" p14:dur="2000" advTm="34495"/>
    </mc:Choice>
    <mc:Fallback>
      <p:transition spd="slow" advTm="34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2782</TotalTime>
  <Words>447</Words>
  <Application>Microsoft Office PowerPoint</Application>
  <PresentationFormat>Widescreen</PresentationFormat>
  <Paragraphs>90</Paragraphs>
  <Slides>18</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Verify Adding A Single Value To Collection</vt:lpstr>
      <vt:lpstr>Verify adding five values to empty collection</vt:lpstr>
      <vt:lpstr>Verify resizing increases the collection</vt:lpstr>
      <vt:lpstr>Verify out of range exception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Shayla Vincent</cp:lastModifiedBy>
  <cp:revision>11</cp:revision>
  <dcterms:created xsi:type="dcterms:W3CDTF">2020-08-19T17:59:24Z</dcterms:created>
  <dcterms:modified xsi:type="dcterms:W3CDTF">2024-12-20T22:21:27Z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